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12" autoAdjust="0"/>
    <p:restoredTop sz="94660"/>
  </p:normalViewPr>
  <p:slideViewPr>
    <p:cSldViewPr>
      <p:cViewPr>
        <p:scale>
          <a:sx n="100" d="100"/>
          <a:sy n="100" d="100"/>
        </p:scale>
        <p:origin x="-870" y="12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9557624-64CA-4456-BB30-2E6F7C4AF537}" type="datetimeFigureOut">
              <a:rPr lang="en-US" smtClean="0"/>
              <a:t>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415926F-DE95-4DD2-805E-724449725127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t>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t>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t>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t>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t>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t>1/13/2013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t>1/13/2013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t>1/13/2013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t>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57624-64CA-4456-BB30-2E6F7C4AF537}" type="datetimeFigureOut">
              <a:rPr lang="en-US" smtClean="0"/>
              <a:t>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5926F-DE95-4DD2-805E-7244497251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9557624-64CA-4456-BB30-2E6F7C4AF537}" type="datetimeFigureOut">
              <a:rPr lang="en-US" smtClean="0"/>
              <a:t>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415926F-DE95-4DD2-805E-72444972512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Literary Response and Analysis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Mrs. </a:t>
            </a:r>
            <a:r>
              <a:rPr lang="en-US" dirty="0" err="1" smtClean="0"/>
              <a:t>Sagapolutele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396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10RL3.6 	 Analyze and trace an author’s development of time and sequence, </a:t>
            </a:r>
            <a:br>
              <a:rPr lang="en-US" dirty="0" smtClean="0"/>
            </a:br>
            <a:r>
              <a:rPr lang="en-US" dirty="0" smtClean="0"/>
              <a:t>including the use of complex literary devices (e.g., foreshadowing, flashbacks). </a:t>
            </a:r>
          </a:p>
          <a:p>
            <a:r>
              <a:rPr lang="en-US" dirty="0" smtClean="0"/>
              <a:t>There are </a:t>
            </a:r>
            <a:r>
              <a:rPr lang="en-US" dirty="0" smtClean="0"/>
              <a:t>2 questions on the CAHSEE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RL 3.6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111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nalyze  </a:t>
            </a:r>
          </a:p>
          <a:p>
            <a:r>
              <a:rPr lang="en-US" dirty="0" smtClean="0"/>
              <a:t>trace </a:t>
            </a:r>
          </a:p>
          <a:p>
            <a:r>
              <a:rPr lang="en-US" dirty="0" smtClean="0"/>
              <a:t>sequence </a:t>
            </a:r>
            <a:endParaRPr lang="en-US" dirty="0"/>
          </a:p>
          <a:p>
            <a:r>
              <a:rPr lang="en-US" dirty="0" smtClean="0"/>
              <a:t>complex literary devices </a:t>
            </a:r>
          </a:p>
          <a:p>
            <a:r>
              <a:rPr lang="en-US" dirty="0" smtClean="0"/>
              <a:t>foreshadowing </a:t>
            </a:r>
          </a:p>
          <a:p>
            <a:r>
              <a:rPr lang="en-US" dirty="0" smtClean="0"/>
              <a:t>flashbacks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874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3040742"/>
              </p:ext>
            </p:extLst>
          </p:nvPr>
        </p:nvGraphicFramePr>
        <p:xfrm>
          <a:off x="698500" y="2247900"/>
          <a:ext cx="77470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407"/>
                <a:gridCol w="545159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Vocabulary</a:t>
                      </a:r>
                      <a:endParaRPr lang="en-US" sz="2800" dirty="0"/>
                    </a:p>
                  </a:txBody>
                  <a:tcPr marL="86078" marR="86078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Definitions</a:t>
                      </a:r>
                      <a:endParaRPr lang="en-US" sz="2800" dirty="0"/>
                    </a:p>
                  </a:txBody>
                  <a:tcPr marL="86078" marR="86078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analyze  </a:t>
                      </a:r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r>
                        <a:rPr lang="en-US" sz="2000" dirty="0" smtClean="0"/>
                        <a:t>trace </a:t>
                      </a:r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r>
                        <a:rPr lang="en-US" sz="2000" dirty="0" smtClean="0"/>
                        <a:t>sequence </a:t>
                      </a:r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r>
                        <a:rPr lang="en-US" sz="2000" dirty="0" smtClean="0"/>
                        <a:t>literary devices </a:t>
                      </a:r>
                    </a:p>
                    <a:p>
                      <a:endParaRPr lang="en-US" sz="2000" dirty="0"/>
                    </a:p>
                  </a:txBody>
                  <a:tcPr marL="86078" marR="86078"/>
                </a:tc>
                <a:tc>
                  <a:txBody>
                    <a:bodyPr/>
                    <a:lstStyle/>
                    <a:p>
                      <a:r>
                        <a:rPr lang="en-US" sz="20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V. to study (something) closely and carefully </a:t>
                      </a:r>
                      <a:r>
                        <a:rPr lang="en-US" sz="2000" b="1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US" sz="20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to learn the nature and relationship of the parts of (something) by a close and careful examination </a:t>
                      </a:r>
                    </a:p>
                    <a:p>
                      <a:endParaRPr lang="en-US" sz="2000" b="0" i="0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V. to describe or study the way (something) happened over time</a:t>
                      </a:r>
                    </a:p>
                    <a:p>
                      <a:endParaRPr lang="en-US" sz="2000" b="0" i="0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 the order in which things happen or should happen  </a:t>
                      </a:r>
                    </a:p>
                    <a:p>
                      <a:endParaRPr lang="en-US" sz="2000" b="0" i="0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something in a book, play, poem, movie, etc., that is used to achieve a particular effect</a:t>
                      </a:r>
                      <a:endParaRPr lang="en-US" sz="2000" dirty="0"/>
                    </a:p>
                  </a:txBody>
                  <a:tcPr marL="86078" marR="86078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Vocabulary Defined </a:t>
            </a:r>
            <a:br>
              <a:rPr lang="en-US" dirty="0" smtClean="0"/>
            </a:br>
            <a:r>
              <a:rPr lang="en-US" sz="2000" dirty="0" smtClean="0"/>
              <a:t>(All Definitions are from learner’s dictionary)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34738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6942734"/>
              </p:ext>
            </p:extLst>
          </p:nvPr>
        </p:nvGraphicFramePr>
        <p:xfrm>
          <a:off x="698500" y="2247900"/>
          <a:ext cx="7747000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407"/>
                <a:gridCol w="545159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Vocabulary</a:t>
                      </a:r>
                      <a:endParaRPr lang="en-US" sz="2800" dirty="0"/>
                    </a:p>
                  </a:txBody>
                  <a:tcPr marL="86078" marR="86078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Definitions</a:t>
                      </a:r>
                      <a:endParaRPr lang="en-US" sz="2800" dirty="0"/>
                    </a:p>
                  </a:txBody>
                  <a:tcPr marL="86078" marR="86078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foreshadowing </a:t>
                      </a:r>
                    </a:p>
                    <a:p>
                      <a:endParaRPr lang="en-US" sz="2400" dirty="0" smtClean="0"/>
                    </a:p>
                    <a:p>
                      <a:r>
                        <a:rPr lang="en-US" sz="2400" dirty="0" smtClean="0"/>
                        <a:t>flashbacks</a:t>
                      </a:r>
                    </a:p>
                    <a:p>
                      <a:endParaRPr lang="en-US" sz="2800" dirty="0"/>
                    </a:p>
                  </a:txBody>
                  <a:tcPr marL="86078" marR="86078"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give a suggestion of (something that has not yet happened) </a:t>
                      </a:r>
                      <a:r>
                        <a:rPr lang="en-US" sz="2000" dirty="0" smtClean="0"/>
                        <a:t/>
                      </a:r>
                      <a:br>
                        <a:rPr lang="en-US" sz="2000" dirty="0" smtClean="0"/>
                      </a:br>
                      <a:endParaRPr lang="en-US" sz="2000" dirty="0" smtClean="0"/>
                    </a:p>
                    <a:p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part of a story or movie that describes or shows something that happened in the past </a:t>
                      </a:r>
                      <a:endParaRPr lang="en-US" sz="2000" dirty="0"/>
                    </a:p>
                  </a:txBody>
                  <a:tcPr marL="86078" marR="86078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Vocabulary to Add to Foldable</a:t>
            </a:r>
            <a:br>
              <a:rPr lang="en-US" dirty="0" smtClean="0"/>
            </a:br>
            <a:r>
              <a:rPr lang="en-US" sz="2000" dirty="0" smtClean="0"/>
              <a:t>(All Definitions are from learner’s dictionary)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23718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chapter 1, John is running through the forest. He is thinking:</a:t>
            </a:r>
          </a:p>
          <a:p>
            <a:r>
              <a:rPr lang="en-US" dirty="0" smtClean="0"/>
              <a:t>“I also had a very real reason to think about death…”(p.3) This hints to the reader that someone he knows is in danger of dying.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of Foreshadowing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325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do authors give hints to the reader?</a:t>
            </a:r>
          </a:p>
          <a:p>
            <a:r>
              <a:rPr lang="en-US" dirty="0" smtClean="0"/>
              <a:t>Why doesn’t John’s character just tell the readers his dad has cancer?</a:t>
            </a:r>
          </a:p>
          <a:p>
            <a:r>
              <a:rPr lang="en-US" dirty="0" smtClean="0"/>
              <a:t>How does the use of foreshadowing make a story stronger? 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Pair Share:</a:t>
            </a:r>
            <a:br>
              <a:rPr lang="en-US" dirty="0" smtClean="0"/>
            </a:br>
            <a:r>
              <a:rPr lang="en-US" dirty="0" smtClean="0"/>
              <a:t>Why do author’s do this?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434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Also in chapter 1, John starts thinking about an event that happened two days ago. He takes the reader to the dinner table scene:</a:t>
            </a:r>
          </a:p>
          <a:p>
            <a:r>
              <a:rPr lang="en-US" dirty="0" smtClean="0"/>
              <a:t>“Two days ago, almost as soon as we sat down to dinner, I could tell something was very wrong” (p. 3).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of Flashback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262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do authors decide to go back in time?</a:t>
            </a:r>
          </a:p>
          <a:p>
            <a:r>
              <a:rPr lang="en-US" dirty="0" smtClean="0"/>
              <a:t>Why didn’t the author start the story two days ago at the dinner table?</a:t>
            </a:r>
          </a:p>
          <a:p>
            <a:r>
              <a:rPr lang="en-US" dirty="0" smtClean="0"/>
              <a:t>How does the use of flashbacks make a story stronger? 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Pair Share:</a:t>
            </a:r>
            <a:br>
              <a:rPr lang="en-US" dirty="0" smtClean="0"/>
            </a:br>
            <a:r>
              <a:rPr lang="en-US" dirty="0" smtClean="0"/>
              <a:t>Why do author’s do this?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2911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56</TotalTime>
  <Words>243</Words>
  <Application>Microsoft Office PowerPoint</Application>
  <PresentationFormat>On-screen Show (4:3)</PresentationFormat>
  <Paragraphs>56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Hardcover</vt:lpstr>
      <vt:lpstr>Literary Response and Analysis Presentation</vt:lpstr>
      <vt:lpstr>Standard RL 3.6</vt:lpstr>
      <vt:lpstr>Vocabulary</vt:lpstr>
      <vt:lpstr>Vocabulary Defined  (All Definitions are from learner’s dictionary)</vt:lpstr>
      <vt:lpstr>Vocabulary to Add to Foldable (All Definitions are from learner’s dictionary)</vt:lpstr>
      <vt:lpstr>Example of Foreshadowing</vt:lpstr>
      <vt:lpstr>Pair Share: Why do author’s do this?</vt:lpstr>
      <vt:lpstr>Example of Flashback</vt:lpstr>
      <vt:lpstr>Pair Share: Why do author’s do this?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Literary Response and Analysis Presentation</dc:title>
  <dc:creator>Owner</dc:creator>
  <cp:lastModifiedBy>Owner</cp:lastModifiedBy>
  <cp:revision>5</cp:revision>
  <dcterms:created xsi:type="dcterms:W3CDTF">2013-01-13T18:41:51Z</dcterms:created>
  <dcterms:modified xsi:type="dcterms:W3CDTF">2013-01-13T19:38:21Z</dcterms:modified>
</cp:coreProperties>
</file>